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7" r:id="rId13"/>
    <p:sldId id="266" r:id="rId14"/>
    <p:sldId id="270" r:id="rId15"/>
    <p:sldId id="278" r:id="rId16"/>
    <p:sldId id="279" r:id="rId17"/>
    <p:sldId id="269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6" autoAdjust="0"/>
    <p:restoredTop sz="94652" autoAdjust="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8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10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gif"/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564905"/>
            <a:ext cx="8458200" cy="7920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/>
              <a:t>Понятие </a:t>
            </a:r>
            <a:r>
              <a:rPr lang="ru-RU" sz="4400" dirty="0" smtClean="0"/>
              <a:t>вектора.</a:t>
            </a:r>
            <a:br>
              <a:rPr lang="ru-RU" sz="4400" dirty="0" smtClean="0"/>
            </a:br>
            <a:r>
              <a:rPr lang="ru-RU" sz="4400" dirty="0" smtClean="0"/>
              <a:t>Равенство векторов.</a:t>
            </a:r>
            <a:endParaRPr lang="ru-RU" sz="44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140968"/>
            <a:ext cx="11334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90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Векторы  в математике и физике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740080" cy="481136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Многие физические величины, например сила, перемещение материальной точки, скорость, характеризуется не только своим числовым значением, но и направлением в пространстве. Такие физические величины называются векторными величинами(или коротко векторами). 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653136"/>
            <a:ext cx="182880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44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40080" cy="6264696"/>
          </a:xfrm>
        </p:spPr>
        <p:txBody>
          <a:bodyPr>
            <a:normAutofit fontScale="77500" lnSpcReduction="20000"/>
          </a:bodyPr>
          <a:lstStyle/>
          <a:p>
            <a:pPr marL="0" indent="0" algn="r">
              <a:buNone/>
            </a:pPr>
            <a:r>
              <a:rPr lang="ru-RU" i="1" dirty="0"/>
              <a:t>Как институт без </a:t>
            </a:r>
            <a:r>
              <a:rPr lang="ru-RU" i="1" dirty="0" smtClean="0"/>
              <a:t>ректора,</a:t>
            </a:r>
          </a:p>
          <a:p>
            <a:pPr marL="0" indent="0" algn="r">
              <a:buNone/>
            </a:pPr>
            <a:r>
              <a:rPr lang="ru-RU" i="1" dirty="0" smtClean="0"/>
              <a:t>Так </a:t>
            </a:r>
            <a:r>
              <a:rPr lang="ru-RU" i="1" dirty="0"/>
              <a:t>геометрия без вектора! 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ru-RU" dirty="0" smtClean="0"/>
              <a:t>•В </a:t>
            </a:r>
            <a:r>
              <a:rPr lang="ru-RU" dirty="0"/>
              <a:t>19 веке параллельно с теорией систем линейных уравнений развивалась теория векторов. Направленные отрезки использовал Жан </a:t>
            </a:r>
            <a:r>
              <a:rPr lang="ru-RU" dirty="0" err="1"/>
              <a:t>Робер</a:t>
            </a:r>
            <a:r>
              <a:rPr lang="ru-RU" dirty="0"/>
              <a:t> АРГАН (</a:t>
            </a:r>
            <a:r>
              <a:rPr lang="ru-RU" dirty="0" err="1"/>
              <a:t>Argand</a:t>
            </a:r>
            <a:r>
              <a:rPr lang="ru-RU" dirty="0"/>
              <a:t>, 1768-1822, швейцарский </a:t>
            </a:r>
            <a:r>
              <a:rPr lang="ru-RU" dirty="0" smtClean="0"/>
              <a:t>математик. </a:t>
            </a:r>
            <a:r>
              <a:rPr lang="ru-RU" dirty="0"/>
              <a:t>Эти отрезки </a:t>
            </a:r>
            <a:r>
              <a:rPr lang="ru-RU" dirty="0" err="1"/>
              <a:t>Арган</a:t>
            </a:r>
            <a:r>
              <a:rPr lang="ru-RU" dirty="0"/>
              <a:t> обозначал символами а ,в .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ru-RU" dirty="0" smtClean="0"/>
              <a:t>•</a:t>
            </a:r>
            <a:r>
              <a:rPr lang="ru-RU" dirty="0"/>
              <a:t>	Одним из основателей теории векторов считается Август Фердинанд Мебиус (1790-1868, немецкий математик), он обозначал отрезок с началом в точке А и концом в точке В символом АВ.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ru-RU" dirty="0" smtClean="0"/>
              <a:t>•</a:t>
            </a:r>
            <a:r>
              <a:rPr lang="ru-RU" dirty="0"/>
              <a:t>	Термин «вектор» ввел Вильям </a:t>
            </a:r>
            <a:r>
              <a:rPr lang="ru-RU" dirty="0" err="1"/>
              <a:t>Роуэн</a:t>
            </a:r>
            <a:r>
              <a:rPr lang="ru-RU" dirty="0"/>
              <a:t> Гамильтон (1805-1865, директор астрономической обсерватории Дублинского университета и президент Ирландской Академии наук) приблизительно в 1845 году. </a:t>
            </a:r>
            <a:r>
              <a:rPr lang="ru-RU" dirty="0" smtClean="0"/>
              <a:t>Символ </a:t>
            </a:r>
            <a:r>
              <a:rPr lang="ru-RU" dirty="0"/>
              <a:t>[</a:t>
            </a:r>
            <a:r>
              <a:rPr lang="ru-RU" dirty="0" err="1"/>
              <a:t>а,в</a:t>
            </a:r>
            <a:r>
              <a:rPr lang="ru-RU" dirty="0"/>
              <a:t>] для обозначения векторного произведения ввел немецкий математик и физик Герман </a:t>
            </a:r>
            <a:r>
              <a:rPr lang="ru-RU" dirty="0" err="1"/>
              <a:t>Грасман</a:t>
            </a:r>
            <a:r>
              <a:rPr lang="ru-RU" dirty="0"/>
              <a:t> (1809-1877).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1475209" cy="1213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571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596064" cy="5675461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/>
              <a:t>Отрезок</a:t>
            </a:r>
            <a:r>
              <a:rPr lang="ru-RU" dirty="0"/>
              <a:t>, для которого указано, какая из его граничных точек считается началом, а какая -  концом, называется     направленным отрезком  или   </a:t>
            </a:r>
            <a:r>
              <a:rPr lang="ru-RU" i="1" dirty="0"/>
              <a:t>вектором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2334">
            <a:off x="545169" y="3367330"/>
            <a:ext cx="2970218" cy="1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57" y="4310001"/>
            <a:ext cx="4508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745" y="3345814"/>
            <a:ext cx="385277" cy="42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2321912" y="5288756"/>
                <a:ext cx="3357563" cy="982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Вектор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0" lang="ru-RU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</m:ctrlPr>
                      </m:accPr>
                      <m:e>
                        <m:r>
                          <a:rPr kumimoji="0" lang="ru-RU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АВ</m:t>
                        </m:r>
                      </m:e>
                    </m:acc>
                  </m:oMath>
                </a14:m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А – начало вектора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В – конец вектора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21912" y="5288756"/>
                <a:ext cx="3357563" cy="982641"/>
              </a:xfrm>
              <a:prstGeom prst="rect">
                <a:avLst/>
              </a:prstGeom>
              <a:blipFill rotWithShape="1">
                <a:blip r:embed="rId5"/>
                <a:stretch>
                  <a:fillRect l="-1633" b="-683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Стрелка влево 8"/>
          <p:cNvSpPr/>
          <p:nvPr/>
        </p:nvSpPr>
        <p:spPr>
          <a:xfrm rot="18752364">
            <a:off x="4919721" y="3585505"/>
            <a:ext cx="3128213" cy="3644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12160" y="3065003"/>
                <a:ext cx="576633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𝐷𝑁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065003"/>
                <a:ext cx="576633" cy="4029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148931"/>
            <a:ext cx="26035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47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668072" cy="567546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Назвать все изображенные </a:t>
            </a:r>
            <a:r>
              <a:rPr lang="ru-RU" dirty="0" smtClean="0"/>
              <a:t>векторы</a:t>
            </a:r>
            <a:endParaRPr lang="ru-RU" dirty="0"/>
          </a:p>
        </p:txBody>
      </p:sp>
      <p:sp>
        <p:nvSpPr>
          <p:cNvPr id="4" name="Стрелка влево 3"/>
          <p:cNvSpPr/>
          <p:nvPr/>
        </p:nvSpPr>
        <p:spPr>
          <a:xfrm rot="19872854">
            <a:off x="84282" y="4152693"/>
            <a:ext cx="3718853" cy="25974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лево 4"/>
          <p:cNvSpPr/>
          <p:nvPr/>
        </p:nvSpPr>
        <p:spPr>
          <a:xfrm>
            <a:off x="6228184" y="2276872"/>
            <a:ext cx="2160239" cy="2065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2606695">
            <a:off x="3142991" y="5183758"/>
            <a:ext cx="151216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18220491">
            <a:off x="6084168" y="4509120"/>
            <a:ext cx="2304255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915816" y="29969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18" y="4653136"/>
            <a:ext cx="472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96295" y="4392372"/>
            <a:ext cx="479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78279" y="532245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K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06395" y="5022468"/>
            <a:ext cx="393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08303" y="3614484"/>
            <a:ext cx="36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80891" y="2636912"/>
            <a:ext cx="379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64265" y="259524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98" y="1592506"/>
            <a:ext cx="3008440" cy="3209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2732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Любая точка плоскости является нулевым вектором</a:t>
            </a:r>
            <a:br>
              <a:rPr lang="ru-RU" dirty="0"/>
            </a:b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  </a:t>
                </a:r>
                <a:r>
                  <a:rPr lang="en-US" sz="9600" dirty="0" smtClean="0"/>
                  <a:t> . </a:t>
                </a:r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6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/>
                          </a:rPr>
                          <m:t>𝐶𝐶</m:t>
                        </m:r>
                      </m:e>
                    </m:acc>
                  </m:oMath>
                </a14:m>
                <a:endParaRPr lang="en-US" sz="3600" dirty="0" smtClean="0"/>
              </a:p>
              <a:p>
                <a:pPr marL="0" indent="0">
                  <a:buNone/>
                </a:pPr>
                <a:endParaRPr lang="en-US" sz="3600" dirty="0"/>
              </a:p>
              <a:p>
                <a:pPr marL="0" indent="0">
                  <a:buNone/>
                </a:pPr>
                <a:endParaRPr lang="en-US" sz="3600" dirty="0" smtClean="0"/>
              </a:p>
              <a:p>
                <a:pPr marL="0" indent="0" algn="r">
                  <a:buNone/>
                </a:pPr>
                <a:r>
                  <a:rPr lang="ru-RU" sz="3600" dirty="0"/>
                  <a:t>Любая точка плоскости является нулевым вектором</a:t>
                </a:r>
              </a:p>
              <a:p>
                <a:pPr mar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51" t="-7143" r="-34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628800"/>
            <a:ext cx="4536503" cy="2857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553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39151" y="464234"/>
                <a:ext cx="8752449" cy="5615891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 algn="ctr">
                  <a:buNone/>
                </a:pPr>
                <a:endParaRPr lang="en-US" sz="51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endParaRPr lang="en-US" sz="51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r>
                  <a:rPr lang="ru-RU" sz="16000" b="1" dirty="0" smtClean="0">
                    <a:latin typeface="Times New Roman" pitchFamily="18" charset="0"/>
                    <a:cs typeface="Times New Roman" pitchFamily="18" charset="0"/>
                  </a:rPr>
                  <a:t>Длина вектора </a:t>
                </a:r>
              </a:p>
              <a:p>
                <a:pPr marL="0" indent="0" algn="ctr">
                  <a:buNone/>
                </a:pPr>
                <a:r>
                  <a:rPr lang="ru-RU" sz="11200" dirty="0"/>
                  <a:t>Длиной или модулем ненулевого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12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ru-RU" sz="11200" i="1" dirty="0">
                            <a:latin typeface="Cambria Math"/>
                          </a:rPr>
                          <m:t>АВ</m:t>
                        </m:r>
                      </m:e>
                    </m:acc>
                  </m:oMath>
                </a14:m>
                <a:r>
                  <a:rPr lang="ru-RU" sz="11200" dirty="0"/>
                  <a:t/>
                </a:r>
                <a:br>
                  <a:rPr lang="ru-RU" sz="11200" dirty="0"/>
                </a:br>
                <a:r>
                  <a:rPr lang="ru-RU" sz="11200" dirty="0"/>
                  <a:t>называется длина отрезка АВ </a:t>
                </a:r>
                <a:br>
                  <a:rPr lang="ru-RU" sz="11200" dirty="0"/>
                </a:br>
                <a:r>
                  <a:rPr lang="ru-RU" sz="11200" dirty="0"/>
                  <a:t>Длина нулевого вектора   равна нулю                                          </a:t>
                </a:r>
                <a:r>
                  <a:rPr lang="ru-RU" sz="11200" dirty="0" smtClean="0"/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12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11200" b="0" i="1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11200" dirty="0" smtClean="0"/>
                  <a:t>| </a:t>
                </a:r>
                <a:r>
                  <a:rPr lang="ru-RU" sz="11200" dirty="0"/>
                  <a:t>= </a:t>
                </a:r>
                <a:r>
                  <a:rPr lang="ru-RU" sz="11200" dirty="0" smtClean="0"/>
                  <a:t>0</a:t>
                </a:r>
                <a:endParaRPr lang="ru-RU" sz="11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9151" y="464234"/>
                <a:ext cx="8752449" cy="5615891"/>
              </a:xfrm>
              <a:blipFill rotWithShape="1">
                <a:blip r:embed="rId2"/>
                <a:stretch>
                  <a:fillRect r="-279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970603"/>
              </p:ext>
            </p:extLst>
          </p:nvPr>
        </p:nvGraphicFramePr>
        <p:xfrm>
          <a:off x="2483768" y="3212975"/>
          <a:ext cx="4896544" cy="23187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2068"/>
                <a:gridCol w="653331"/>
                <a:gridCol w="570805"/>
                <a:gridCol w="612068"/>
                <a:gridCol w="612068"/>
                <a:gridCol w="612068"/>
                <a:gridCol w="612068"/>
                <a:gridCol w="612068"/>
              </a:tblGrid>
              <a:tr h="4580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072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3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210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210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Стрелка влево 4"/>
          <p:cNvSpPr/>
          <p:nvPr/>
        </p:nvSpPr>
        <p:spPr>
          <a:xfrm rot="1466069">
            <a:off x="3087005" y="3748870"/>
            <a:ext cx="1246848" cy="4013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19943635">
            <a:off x="4877853" y="3981346"/>
            <a:ext cx="2085065" cy="3884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202169" y="362445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6019" y="3255118"/>
            <a:ext cx="36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06531" y="4175587"/>
            <a:ext cx="457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06531" y="3970114"/>
                <a:ext cx="601573" cy="410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𝒇</m:t>
                          </m:r>
                        </m:e>
                      </m:acc>
                    </m:oMath>
                  </m:oMathPara>
                </a14:m>
                <a:endParaRPr lang="ru-RU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6531" y="3970114"/>
                <a:ext cx="601573" cy="410946"/>
              </a:xfrm>
              <a:prstGeom prst="rect">
                <a:avLst/>
              </a:prstGeom>
              <a:blipFill rotWithShape="1">
                <a:blip r:embed="rId3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88923"/>
            <a:ext cx="2397789" cy="881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719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8195818" cy="788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323528" y="2852936"/>
            <a:ext cx="4320480" cy="2980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2"/>
                </a:solidFill>
              </a:rPr>
              <a:t>Ненулевые векторы называются коллинеарными, если они лежат либо на одной прямой, либо на параллельных прямых 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167847"/>
            <a:ext cx="5040560" cy="317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16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26064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0000"/>
                </a:solidFill>
                <a:latin typeface="Arial" charset="0"/>
                <a:cs typeface="Arial" charset="0"/>
              </a:rPr>
              <a:t>Два ненулевых вектора называются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коллинеарными, </a:t>
            </a:r>
            <a:r>
              <a:rPr lang="ru-RU" sz="2400" dirty="0">
                <a:solidFill>
                  <a:srgbClr val="000000"/>
                </a:solidFill>
                <a:latin typeface="Arial" charset="0"/>
                <a:cs typeface="Arial" charset="0"/>
              </a:rPr>
              <a:t>если они лежат на одной прямой или на параллельных прямых.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5" y="2495550"/>
            <a:ext cx="6138863" cy="186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84"/>
          <p:cNvGrpSpPr>
            <a:grpSpLocks/>
          </p:cNvGrpSpPr>
          <p:nvPr/>
        </p:nvGrpSpPr>
        <p:grpSpPr bwMode="auto">
          <a:xfrm>
            <a:off x="6271346" y="2582862"/>
            <a:ext cx="1193800" cy="777875"/>
            <a:chOff x="1680" y="3168"/>
            <a:chExt cx="752" cy="490"/>
          </a:xfrm>
        </p:grpSpPr>
        <p:sp>
          <p:nvSpPr>
            <p:cNvPr id="12" name="Freeform 72"/>
            <p:cNvSpPr>
              <a:spLocks/>
            </p:cNvSpPr>
            <p:nvPr/>
          </p:nvSpPr>
          <p:spPr bwMode="auto">
            <a:xfrm>
              <a:off x="1722" y="3168"/>
              <a:ext cx="710" cy="204"/>
            </a:xfrm>
            <a:custGeom>
              <a:avLst/>
              <a:gdLst>
                <a:gd name="T0" fmla="*/ 0 w 710"/>
                <a:gd name="T1" fmla="*/ 204 h 204"/>
                <a:gd name="T2" fmla="*/ 710 w 710"/>
                <a:gd name="T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0" h="204">
                  <a:moveTo>
                    <a:pt x="0" y="204"/>
                  </a:moveTo>
                  <a:lnTo>
                    <a:pt x="710" y="0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val 73"/>
            <p:cNvSpPr>
              <a:spLocks noChangeArrowheads="1"/>
            </p:cNvSpPr>
            <p:nvPr/>
          </p:nvSpPr>
          <p:spPr bwMode="auto">
            <a:xfrm>
              <a:off x="1680" y="3360"/>
              <a:ext cx="48" cy="48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4" name="Group 83"/>
            <p:cNvGrpSpPr>
              <a:grpSpLocks/>
            </p:cNvGrpSpPr>
            <p:nvPr/>
          </p:nvGrpSpPr>
          <p:grpSpPr bwMode="auto">
            <a:xfrm>
              <a:off x="1968" y="3216"/>
              <a:ext cx="384" cy="442"/>
              <a:chOff x="2400" y="3024"/>
              <a:chExt cx="384" cy="442"/>
            </a:xfrm>
          </p:grpSpPr>
          <p:sp>
            <p:nvSpPr>
              <p:cNvPr id="15" name="Text Box 74"/>
              <p:cNvSpPr txBox="1">
                <a:spLocks noChangeArrowheads="1"/>
              </p:cNvSpPr>
              <p:nvPr/>
            </p:nvSpPr>
            <p:spPr bwMode="auto">
              <a:xfrm>
                <a:off x="2400" y="3024"/>
                <a:ext cx="384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Times New Roman" pitchFamily="18" charset="0"/>
                  </a:rPr>
                  <a:t>c</a:t>
                </a:r>
                <a:endParaRPr kumimoji="0" lang="ru-RU" sz="40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itchFamily="18" charset="0"/>
                </a:endParaRPr>
              </a:p>
            </p:txBody>
          </p:sp>
          <p:sp>
            <p:nvSpPr>
              <p:cNvPr id="16" name="Line 75"/>
              <p:cNvSpPr>
                <a:spLocks noChangeShapeType="1"/>
              </p:cNvSpPr>
              <p:nvPr/>
            </p:nvSpPr>
            <p:spPr bwMode="auto">
              <a:xfrm>
                <a:off x="2496" y="316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936298"/>
            <a:ext cx="2682875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473" y="3575569"/>
            <a:ext cx="6132513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383" y="81830"/>
            <a:ext cx="176212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925" y="573304"/>
            <a:ext cx="174942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056" y="1158297"/>
            <a:ext cx="174942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580112" y="4259479"/>
            <a:ext cx="32250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400" dirty="0"/>
              <a:t>Нулевой вектор считается коллинеарным, </a:t>
            </a:r>
            <a:r>
              <a:rPr lang="ru-RU" sz="2400" dirty="0" err="1"/>
              <a:t>сонаправленным</a:t>
            </a:r>
            <a:r>
              <a:rPr lang="ru-RU" sz="2400" dirty="0"/>
              <a:t> с любым вектором.</a:t>
            </a:r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165" y="5459808"/>
            <a:ext cx="17621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95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260648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0000"/>
                </a:solidFill>
                <a:latin typeface="Arial" charset="0"/>
                <a:cs typeface="Arial" charset="0"/>
              </a:rPr>
              <a:t>Два ненулевых вектора называются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коллинеарными, </a:t>
            </a:r>
            <a:r>
              <a:rPr lang="ru-RU" sz="2400" dirty="0">
                <a:solidFill>
                  <a:srgbClr val="000000"/>
                </a:solidFill>
                <a:latin typeface="Arial" charset="0"/>
                <a:cs typeface="Arial" charset="0"/>
              </a:rPr>
              <a:t>если они лежат на одной прямой или на параллельных прямых.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43" y="1340768"/>
            <a:ext cx="8686800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43" y="2636912"/>
            <a:ext cx="6138863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25" y="3789040"/>
            <a:ext cx="6132513" cy="186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25477"/>
            <a:ext cx="1804987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352602"/>
            <a:ext cx="2689225" cy="13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087" y="2780928"/>
            <a:ext cx="13843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49341"/>
            <a:ext cx="176212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956" y="4811571"/>
            <a:ext cx="174942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281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"/>
          <p:cNvSpPr>
            <a:spLocks noGrp="1" noChangeArrowheads="1"/>
          </p:cNvSpPr>
          <p:nvPr>
            <p:ph idx="1"/>
          </p:nvPr>
        </p:nvSpPr>
        <p:spPr bwMode="auto">
          <a:xfrm>
            <a:off x="4823520" y="1052736"/>
            <a:ext cx="4320480" cy="2592288"/>
          </a:xfrm>
          <a:prstGeom prst="cloudCallout">
            <a:avLst>
              <a:gd name="adj1" fmla="val -73431"/>
              <a:gd name="adj2" fmla="val 8051"/>
            </a:avLst>
          </a:prstGeom>
          <a:solidFill>
            <a:srgbClr val="FFFFCC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>
            <a:normAutofit fontScale="925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9966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ВЕКТОРЫ НАЗЫВАЮТСЯ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РАВНЫМИ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, ЕСЛИ ОНИ СОНАПРАВЛЕНЫ И ИХ ДЛИНЫ РАВНЫ.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437112"/>
            <a:ext cx="4541837" cy="17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 descr="D:\Загрузки\___20140207_16069076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98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4248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123"/>
          <p:cNvGrpSpPr>
            <a:grpSpLocks/>
          </p:cNvGrpSpPr>
          <p:nvPr/>
        </p:nvGrpSpPr>
        <p:grpSpPr bwMode="auto">
          <a:xfrm>
            <a:off x="778958" y="1887340"/>
            <a:ext cx="3195638" cy="890588"/>
            <a:chOff x="714" y="1536"/>
            <a:chExt cx="2013" cy="561"/>
          </a:xfrm>
        </p:grpSpPr>
        <p:sp>
          <p:nvSpPr>
            <p:cNvPr id="7" name="Freeform 120"/>
            <p:cNvSpPr>
              <a:spLocks/>
            </p:cNvSpPr>
            <p:nvPr/>
          </p:nvSpPr>
          <p:spPr bwMode="auto">
            <a:xfrm>
              <a:off x="714" y="1536"/>
              <a:ext cx="2013" cy="561"/>
            </a:xfrm>
            <a:custGeom>
              <a:avLst/>
              <a:gdLst>
                <a:gd name="T0" fmla="*/ 0 w 2013"/>
                <a:gd name="T1" fmla="*/ 561 h 561"/>
                <a:gd name="T2" fmla="*/ 2013 w 2013"/>
                <a:gd name="T3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13" h="561">
                  <a:moveTo>
                    <a:pt x="0" y="561"/>
                  </a:moveTo>
                  <a:lnTo>
                    <a:pt x="2013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121"/>
            <p:cNvSpPr>
              <a:spLocks/>
            </p:cNvSpPr>
            <p:nvPr/>
          </p:nvSpPr>
          <p:spPr bwMode="auto">
            <a:xfrm>
              <a:off x="1296" y="1536"/>
              <a:ext cx="864" cy="561"/>
            </a:xfrm>
            <a:custGeom>
              <a:avLst/>
              <a:gdLst>
                <a:gd name="T0" fmla="*/ 0 w 864"/>
                <a:gd name="T1" fmla="*/ 0 h 561"/>
                <a:gd name="T2" fmla="*/ 864 w 864"/>
                <a:gd name="T3" fmla="*/ 561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64" h="561">
                  <a:moveTo>
                    <a:pt x="0" y="0"/>
                  </a:moveTo>
                  <a:lnTo>
                    <a:pt x="864" y="561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Text Box 122"/>
            <p:cNvSpPr txBox="1">
              <a:spLocks noChangeArrowheads="1"/>
            </p:cNvSpPr>
            <p:nvPr/>
          </p:nvSpPr>
          <p:spPr bwMode="auto">
            <a:xfrm>
              <a:off x="1584" y="1776"/>
              <a:ext cx="2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 type="none" w="lg" len="lg"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О</a:t>
              </a:r>
            </a:p>
          </p:txBody>
        </p:sp>
      </p:grp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0" y="1271885"/>
            <a:ext cx="4475163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33" y="1698427"/>
            <a:ext cx="344487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88" y="1644453"/>
            <a:ext cx="341947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02346"/>
            <a:ext cx="176212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919" y="2332633"/>
            <a:ext cx="191452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0" y="4509120"/>
            <a:ext cx="2133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814" y="4509120"/>
            <a:ext cx="2133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06540"/>
            <a:ext cx="2133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381" y="4506540"/>
            <a:ext cx="2133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160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ello_html_63c52e70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3096344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61048"/>
            <a:ext cx="3888432" cy="2636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78558" y="1196752"/>
            <a:ext cx="4572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А) Укажите на рисунке </a:t>
            </a:r>
            <a:r>
              <a:rPr lang="ru-RU" sz="2800" dirty="0" err="1"/>
              <a:t>сонапрвленные</a:t>
            </a:r>
            <a:r>
              <a:rPr lang="ru-RU" sz="2800" dirty="0"/>
              <a:t>, противоположно направленные, равные вектора;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875184"/>
            <a:ext cx="42484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Б</a:t>
            </a:r>
            <a:r>
              <a:rPr lang="ru-RU" sz="2800" dirty="0"/>
              <a:t>) Укажите на рисунке векторы, длины которых равны. Равны ли при этом сами векторы?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574" y="231473"/>
            <a:ext cx="2079426" cy="2223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892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04664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/>
              <a:t> </a:t>
            </a:r>
            <a:r>
              <a:rPr lang="ru-RU" sz="2400" dirty="0">
                <a:solidFill>
                  <a:srgbClr val="000000"/>
                </a:solidFill>
                <a:latin typeface="Arial" charset="0"/>
                <a:cs typeface="Arial" charset="0"/>
              </a:rPr>
              <a:t> Если точка А – начало вектора       , то говорят, что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вектор         отложен от точки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А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6632"/>
            <a:ext cx="9271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36712"/>
            <a:ext cx="9271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39952" y="1604993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i="1" dirty="0"/>
              <a:t>От любой точки М можно отложить </a:t>
            </a:r>
            <a:r>
              <a:rPr lang="ru-RU" sz="2400" i="1" dirty="0" smtClean="0"/>
              <a:t> </a:t>
            </a:r>
            <a:r>
              <a:rPr lang="ru-RU" sz="2400" i="1" dirty="0"/>
              <a:t>вектор, равный данному </a:t>
            </a:r>
            <a:r>
              <a:rPr lang="ru-RU" sz="2400" i="1" dirty="0" smtClean="0"/>
              <a:t>вектору, </a:t>
            </a:r>
            <a:r>
              <a:rPr lang="ru-RU" sz="2400" i="1" dirty="0"/>
              <a:t>и притом только один.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08920"/>
            <a:ext cx="1122363" cy="271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81" y="5086994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528" y="5362053"/>
            <a:ext cx="132506" cy="132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3" y="5362053"/>
            <a:ext cx="132506" cy="132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748" y="2775172"/>
            <a:ext cx="1023937" cy="271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612208"/>
            <a:ext cx="5760640" cy="135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284" y="3429000"/>
            <a:ext cx="832594" cy="1012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116" y="4020203"/>
            <a:ext cx="174307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843" y="4520256"/>
            <a:ext cx="189547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116" y="5005473"/>
            <a:ext cx="168275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60924" y="5158134"/>
            <a:ext cx="438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61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7667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85614"/>
            <a:ext cx="6390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Задание:</a:t>
            </a:r>
            <a:endParaRPr lang="en-US" sz="2400" b="1" dirty="0" smtClean="0"/>
          </a:p>
          <a:p>
            <a:r>
              <a:rPr lang="ru-RU" sz="2400" b="1" dirty="0" smtClean="0"/>
              <a:t>АВСD </a:t>
            </a:r>
            <a:r>
              <a:rPr lang="ru-RU" sz="2400" b="1" dirty="0"/>
              <a:t>– квадрат, АВ = 4.  Заполните пропуски: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" y="1148690"/>
            <a:ext cx="352425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12776"/>
            <a:ext cx="437197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39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404664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Задание 2:  АВСD – параллелограмм. По данным рисунка найти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722898"/>
            <a:ext cx="576064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089" y="742978"/>
            <a:ext cx="864095" cy="569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38338"/>
            <a:ext cx="7620000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392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4498" y="404664"/>
            <a:ext cx="86259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№ 745    </a:t>
            </a:r>
            <a:r>
              <a:rPr lang="ru-RU" sz="2800" dirty="0"/>
              <a:t>В прямоугольнике АВСD   АВ=3см, ВС=4см, точка М – середина стороны АВ. Найдите длины векторов.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29" y="1789659"/>
            <a:ext cx="4865687" cy="331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84052"/>
            <a:ext cx="1841500" cy="412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016" y="4364046"/>
            <a:ext cx="2321272" cy="2321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9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4558" y="116632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№ 747    </a:t>
            </a:r>
            <a:r>
              <a:rPr lang="ru-RU" sz="2800" dirty="0"/>
              <a:t>Укажите пары коллинеарных </a:t>
            </a:r>
          </a:p>
          <a:p>
            <a:r>
              <a:rPr lang="ru-RU" sz="2800" dirty="0"/>
              <a:t>(</a:t>
            </a:r>
            <a:r>
              <a:rPr lang="ru-RU" sz="2800" dirty="0" err="1"/>
              <a:t>сонаправленных</a:t>
            </a:r>
            <a:r>
              <a:rPr lang="ru-RU" sz="2800" dirty="0"/>
              <a:t>) векторов, которые определяются сторонами параллелограмма MNPQ.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59" y="1567756"/>
            <a:ext cx="5541963" cy="300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79" y="1699351"/>
            <a:ext cx="573087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61048"/>
            <a:ext cx="6032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941168"/>
            <a:ext cx="64135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928592"/>
            <a:ext cx="177958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06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800" dirty="0">
                <a:solidFill>
                  <a:srgbClr val="FF0000"/>
                </a:solidFill>
              </a:rPr>
              <a:t>№ 747    </a:t>
            </a:r>
            <a:r>
              <a:rPr lang="ru-RU" sz="2800" dirty="0"/>
              <a:t>Укажите пары коллинеарных </a:t>
            </a:r>
          </a:p>
          <a:p>
            <a:r>
              <a:rPr lang="ru-RU" sz="2800" dirty="0"/>
              <a:t>(</a:t>
            </a:r>
            <a:r>
              <a:rPr lang="ru-RU" sz="2800" dirty="0" err="1"/>
              <a:t>противоположнонаправленных</a:t>
            </a:r>
            <a:r>
              <a:rPr lang="ru-RU" sz="2800" dirty="0"/>
              <a:t>) векторов, которые определяются сторонами параллелограмма MNPQ.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01627"/>
            <a:ext cx="5675313" cy="323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4869160"/>
            <a:ext cx="847407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73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6584" y="116632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 </a:t>
            </a:r>
            <a:r>
              <a:rPr lang="ru-RU" sz="2800" dirty="0">
                <a:solidFill>
                  <a:srgbClr val="FF0000"/>
                </a:solidFill>
              </a:rPr>
              <a:t>№ 747    </a:t>
            </a:r>
            <a:r>
              <a:rPr lang="ru-RU" sz="2800" dirty="0"/>
              <a:t>Укажите пары коллинеарных </a:t>
            </a:r>
          </a:p>
          <a:p>
            <a:r>
              <a:rPr lang="ru-RU" sz="2800" dirty="0"/>
              <a:t>(</a:t>
            </a:r>
            <a:r>
              <a:rPr lang="ru-RU" sz="2800" dirty="0" err="1"/>
              <a:t>сонаправленных</a:t>
            </a:r>
            <a:r>
              <a:rPr lang="ru-RU" sz="2800" dirty="0"/>
              <a:t>) векторов, которые определяются сторонами трапеции АВСD с основаниями AD и BC.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01627"/>
            <a:ext cx="5999163" cy="300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31" y="4483069"/>
            <a:ext cx="3816350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001" y="4506764"/>
            <a:ext cx="5035550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525322"/>
            <a:ext cx="1927225" cy="193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59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6632"/>
            <a:ext cx="87129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sz="2800" dirty="0">
                <a:solidFill>
                  <a:srgbClr val="FF0000"/>
                </a:solidFill>
              </a:rPr>
              <a:t>№ 747    </a:t>
            </a:r>
            <a:r>
              <a:rPr lang="ru-RU" sz="2800" dirty="0"/>
              <a:t>Укажите пары коллинеарных </a:t>
            </a:r>
          </a:p>
          <a:p>
            <a:r>
              <a:rPr lang="ru-RU" sz="2800" dirty="0"/>
              <a:t>векторов, которые определяются сторонами треугольника FGH.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340768"/>
            <a:ext cx="5237163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13176"/>
            <a:ext cx="62674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237" y="1124744"/>
            <a:ext cx="1610879" cy="1614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911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 rot="10800000" flipV="1">
            <a:off x="179512" y="1340768"/>
            <a:ext cx="8711952" cy="440120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Вектором называется …. Векторы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 и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 называются одинаково направленными, если лучи АВ и CD … . Векторы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 и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называеются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…, если лучи АВ и CD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лежат в разных полуплоскостях относительно прямой АС и параллельны или лежат на одной прямой. Абсолютной величиной (или модулем) называется… . Вектор, начала которого совпадает с его концом, называется … . равные векторы имеют … направление и равные … . Если векторы имеют противоположное направления и равные модули, то они называются …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.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hello_html_70578d0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-273050"/>
            <a:ext cx="323850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hello_html_7c9e6ff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650" y="-273050"/>
            <a:ext cx="304800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ello_html_70578d0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925" y="-273050"/>
            <a:ext cx="323850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hello_html_7c9e6ff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0" y="-273050"/>
            <a:ext cx="304800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885" y="0"/>
            <a:ext cx="1507579" cy="1611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2698" y="434673"/>
            <a:ext cx="554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Задание: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8170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1521" y="147381"/>
            <a:ext cx="8640960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В трапеции ABCD укажите пару противоположно направленных векторов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    </a:t>
            </a:r>
            <a:endParaRPr kumimoji="0" lang="ru-RU" sz="9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://metodbook.ru/images/matematika/tests-po-geometrii-9klass/2/0411201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40768"/>
            <a:ext cx="3960440" cy="3900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http://metodbook.ru/images/matematika/tests-po-geometrii-9klass/2/04112014-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00" y="3290871"/>
            <a:ext cx="2200947" cy="3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528" y="3970621"/>
            <a:ext cx="2376264" cy="2540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565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2602138" cy="227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380" y="4149080"/>
            <a:ext cx="326286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75656" y="2780928"/>
            <a:ext cx="6023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Спасибо за внимание!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11760" y="2015262"/>
            <a:ext cx="57223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Домашнее задание: № 740(б), </a:t>
            </a:r>
            <a:r>
              <a:rPr lang="ru-RU" sz="2800" dirty="0" smtClean="0"/>
              <a:t>749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330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261</TotalTime>
  <Words>422</Words>
  <Application>Microsoft Office PowerPoint</Application>
  <PresentationFormat>Экран (4:3)</PresentationFormat>
  <Paragraphs>73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Трек</vt:lpstr>
      <vt:lpstr>Понятие вектора. Равенство векторов.</vt:lpstr>
      <vt:lpstr>Векторы  в математике и физике</vt:lpstr>
      <vt:lpstr>Презентация PowerPoint</vt:lpstr>
      <vt:lpstr>Презентация PowerPoint</vt:lpstr>
      <vt:lpstr>Презентация PowerPoint</vt:lpstr>
      <vt:lpstr>Любая точка плоскости является нулевым вектором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вектора</dc:title>
  <dc:creator>Администратор</dc:creator>
  <cp:lastModifiedBy>Admin</cp:lastModifiedBy>
  <cp:revision>23</cp:revision>
  <dcterms:created xsi:type="dcterms:W3CDTF">2016-09-25T16:01:48Z</dcterms:created>
  <dcterms:modified xsi:type="dcterms:W3CDTF">2016-09-26T12:01:26Z</dcterms:modified>
</cp:coreProperties>
</file>